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1" r:id="rId2"/>
    <p:sldId id="257" r:id="rId3"/>
    <p:sldId id="271" r:id="rId4"/>
    <p:sldId id="263" r:id="rId5"/>
    <p:sldId id="272" r:id="rId6"/>
    <p:sldId id="273" r:id="rId7"/>
    <p:sldId id="276" r:id="rId8"/>
    <p:sldId id="268" r:id="rId9"/>
    <p:sldId id="274" r:id="rId10"/>
  </p:sldIdLst>
  <p:sldSz cx="12192000" cy="6858000"/>
  <p:notesSz cx="6858000" cy="9144000"/>
  <p:defaultTextStyle>
    <a:defPPr rtl="0"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706" autoAdjust="0"/>
  </p:normalViewPr>
  <p:slideViewPr>
    <p:cSldViewPr snapToGrid="0">
      <p:cViewPr varScale="1">
        <p:scale>
          <a:sx n="119" d="100"/>
          <a:sy n="119" d="100"/>
        </p:scale>
        <p:origin x="90" y="22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0176C01-2996-41EA-87C6-D94E8BA12DB2}" type="datetime2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2018年12月20日</a:t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US" altLang="zh-CN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A50F75F-AD11-4973-BAED-59A0098129E9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CN" altLang="en-US" noProof="0" dirty="0"/>
              <a:t>单击此处编辑母版文本样式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2869989-EB00-4EE7-BCB5-25BDC5BB29F8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US" altLang="zh-CN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9249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en-US" altLang="zh-CN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0303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en-US" altLang="zh-CN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6592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US" altLang="zh-CN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5640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US" altLang="zh-CN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1916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US" altLang="zh-CN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5277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US" altLang="zh-CN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066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US" altLang="zh-CN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4701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en-US" altLang="zh-CN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3890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直接连接符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​​(S)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​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​​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​​(S)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​​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​​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直接连接符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​​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​​(S)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组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直接连接符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​​(S)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​​(S)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​​(S)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直接连接符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​​(S)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​​(S)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​​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​​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直接连接符​​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​​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​​(S)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​​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组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直接连接符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​​(S)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连接符​​(S)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​​(S)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直接连接符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​​(S)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​​(S)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​​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100000"/>
              </a:lnSpc>
              <a:defRPr sz="8000" cap="none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CN" altLang="en-US" noProof="0"/>
              <a:t>单击此处编辑母版副标题样式</a:t>
            </a:r>
            <a:endParaRPr lang="zh-CN" altLang="en-US" noProof="0" dirty="0"/>
          </a:p>
        </p:txBody>
      </p:sp>
      <p:cxnSp>
        <p:nvCxnSpPr>
          <p:cNvPr id="58" name="直接连接符​​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21F106-0919-44CF-AC0D-F9106B3B2262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CN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直接连接符​​(S)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​​(S)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​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​​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​​(S)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​​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​​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​​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组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直接连接符​​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​​(S)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​​(S)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组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直接连接符​​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​​(S)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​​(S)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​​(S)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直接连接符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​​(S)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​​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​​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直接连接符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​​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​​(S)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​​(S)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​​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组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直接连接符​​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连接符​​(S)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​​(S)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​​(S)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直接连接符​​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​​(S)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​​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cxnSp>
        <p:nvCxnSpPr>
          <p:cNvPr id="58" name="直接连接符​​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dirty="0"/>
              <a:t>添加页脚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45AD5DA-9C90-409A-AEC4-BF5AF7FBB0A8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CN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添加页脚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C804EAB-EB04-4910-A5F0-0C86B02F191A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31375A4-56A4-47D6-9801-1991572033F7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188EC63-E32B-433A-83B8-71B34F175A78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组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直接连接符​​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​​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​​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接连接符​​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​​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​​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​​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​​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连接符​​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​​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​​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​​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​​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​​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​​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​​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组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直接连接符​​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直接连接符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直接连接符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直接连接符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接连接符​​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组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直接连接符​​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直接连接符​​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直接连接符​​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直接连接符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直接连接符​​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直接连接符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直接连接符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直接连接符​​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直接连接符​​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直接连接符​​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组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直接连接符​​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直接连接符​​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直接连接符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​​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接连接符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组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直接连接符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直接连接符​​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直接连接符​​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直接连接符​​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接连接符​​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直接连接符​​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直接连接符​​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接连接符​​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直接连接符​​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直接连接符​​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页脚占位符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dirty="0"/>
              <a:t>添加页脚</a:t>
            </a:r>
          </a:p>
        </p:txBody>
      </p:sp>
      <p:sp>
        <p:nvSpPr>
          <p:cNvPr id="212" name="日期占位符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AC140E9-DB3B-4723-837F-C99C9DC2784C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214" name="幻灯片编号占位符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带标题的内容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直接连接符​​(S)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​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​​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​​(S)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​​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​​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​​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​​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直接连接符​​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​​(S)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​​(S)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​​(S)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组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直接连接符​​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​​(S)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​​(S)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接连接符​​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连接符​​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直接连接符​​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​​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​​(S)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​​(S)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直接连接符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​​(S)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​​(S)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​​(S)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​​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组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直接连接符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​​(S)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​​(S)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​​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直接连接符​​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​​(S)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​​(S)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矩形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noProof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cxnSp>
        <p:nvCxnSpPr>
          <p:cNvPr id="60" name="直接连接符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0" dirty="0"/>
              <a:t>添加页脚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432DCC3-517C-49BA-ABA2-B2F6E7404DD7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8" name="幻灯片编号占位符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31375A4-56A4-47D6-9801-1991572033F7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带题注的图片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直接连接符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​​(S)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​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​​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​​(S)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​​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​​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​​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​​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直接连接符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​​(S)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​​(S)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​​(S)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组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直接连接符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​​(S)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​​(S)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​​(S)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接连接符​​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直接连接符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​​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​​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​​(S)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​​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直接连接符​​(S)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​​(S)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​​(S)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​​(S)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组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直接连接符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​​(S)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​​(S)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​​(S)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​​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直接连接符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​​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​​(S)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​​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矩形​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noProof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9" name="直接连接符​​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图片占位符 2" descr="为添加图像预留的空占位符。单击占位符，选择要添加的图像。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CN" altLang="en-US" noProof="0"/>
              <a:t>单击图标添加图片</a:t>
            </a:r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449DBDA-CE7C-4E9D-B055-39B80B798BAE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标题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F210B5A-AA01-419B-805F-32B7A7B038C7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组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直接连接符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​​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​​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​​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​​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​​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​​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组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直接连接符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接连接符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接连接符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组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直接连接符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直接连接符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直接连接符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直接连接符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直接连接符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直接连接符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接连接符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直接连接符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接连接符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组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直接连接符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直接连接符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组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直接连接符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接连接符​​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直接连接符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接连接符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直接连接符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直接连接符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直接连接符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直接连接符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接连接符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直接连接符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 dirty="0"/>
              <a:t>单击此处编辑母版文本样式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cxnSp>
        <p:nvCxnSpPr>
          <p:cNvPr id="148" name="直接连接符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992717" y="6289679"/>
            <a:ext cx="1267271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42AB2F4-CB8F-4035-AA58-04A5ACD03934}" type="datetime2">
              <a:rPr lang="zh-CN" altLang="en-US" smtClean="0"/>
              <a:pPr/>
              <a:t>2018年12月20日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31375A4-56A4-47D6-9801-1991572033F7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93845" y="45720"/>
            <a:ext cx="9604310" cy="3383280"/>
          </a:xfrm>
        </p:spPr>
        <p:txBody>
          <a:bodyPr rtlCol="0"/>
          <a:lstStyle/>
          <a:p>
            <a:pPr rtl="0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Declaration parser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031B73E-4AAC-4BE4-B07C-C16B0D3E3514}"/>
              </a:ext>
            </a:extLst>
          </p:cNvPr>
          <p:cNvSpPr txBox="1"/>
          <p:nvPr/>
        </p:nvSpPr>
        <p:spPr>
          <a:xfrm>
            <a:off x="4838008" y="4638502"/>
            <a:ext cx="6060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第八组</a:t>
            </a:r>
            <a:r>
              <a:rPr lang="en-US" altLang="zh-CN" sz="2800" b="1" dirty="0"/>
              <a:t>: </a:t>
            </a:r>
            <a:r>
              <a:rPr lang="zh-CN" altLang="en-US" sz="2800" b="1" dirty="0">
                <a:solidFill>
                  <a:srgbClr val="FF0000"/>
                </a:solidFill>
              </a:rPr>
              <a:t>朱河勤</a:t>
            </a:r>
            <a:r>
              <a:rPr lang="en-US" altLang="zh-CN" sz="2800" b="1" dirty="0"/>
              <a:t>, </a:t>
            </a:r>
            <a:r>
              <a:rPr lang="zh-CN" altLang="en-US" sz="2800" b="1" dirty="0"/>
              <a:t>张思聪</a:t>
            </a:r>
            <a:r>
              <a:rPr lang="en-US" altLang="zh-CN" sz="2800" b="1" dirty="0"/>
              <a:t>, </a:t>
            </a:r>
            <a:r>
              <a:rPr lang="zh-CN" altLang="en-US" sz="2800" b="1" dirty="0"/>
              <a:t>徐瑞</a:t>
            </a:r>
            <a:r>
              <a:rPr lang="en-US" altLang="zh-CN" sz="2800" b="1" dirty="0"/>
              <a:t>, </a:t>
            </a:r>
            <a:r>
              <a:rPr lang="zh-CN" altLang="en-US" sz="2800" b="1" dirty="0"/>
              <a:t>詹慧悠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Lexical Analysis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rtl="0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Syntax Analysis</a:t>
            </a:r>
            <a:r>
              <a:rPr lang="en-US" altLang="zh-CN" dirty="0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rtl="0"/>
            <a:r>
              <a:rPr lang="en-US" altLang="zh-CN" dirty="0">
                <a:latin typeface="Arial" panose="020B0604020202020204" pitchFamily="34" charset="0"/>
                <a:sym typeface="Arial" panose="020B0604020202020204" pitchFamily="34" charset="0"/>
              </a:rPr>
              <a:t>Code Generation</a:t>
            </a:r>
          </a:p>
          <a:p>
            <a:pPr rtl="0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Interpretation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rtl="0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6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Lexical analysis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3" name="内容占位符 12">
            <a:extLst>
              <a:ext uri="{FF2B5EF4-FFF2-40B4-BE49-F238E27FC236}">
                <a16:creationId xmlns:a16="http://schemas.microsoft.com/office/drawing/2014/main" id="{EDA79E4C-17FC-4A06-B885-566DAD67AC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09286"/>
              </p:ext>
            </p:extLst>
          </p:nvPr>
        </p:nvGraphicFramePr>
        <p:xfrm>
          <a:off x="1295400" y="1997825"/>
          <a:ext cx="9601200" cy="40792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3276208800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49158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Lexical unit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Regular expression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81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[a-</a:t>
                      </a:r>
                      <a:r>
                        <a:rPr lang="en-US" altLang="zh-CN" b="1" dirty="0" err="1"/>
                        <a:t>zA</a:t>
                      </a:r>
                      <a:r>
                        <a:rPr lang="en-US" altLang="zh-CN" b="1" dirty="0"/>
                        <a:t>-Z_][a-zA-Z_0-9]*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5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NUM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\d*\.\d+|\d+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6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POINTER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\*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68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COMMA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\,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6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SEMICOLON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\;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83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Open parentheses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\(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79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Close parentheses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\)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4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Open Bracket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\[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74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Close Bracket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\]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2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White Space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\s+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958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711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</p:spPr>
        <p:txBody>
          <a:bodyPr rtlCol="0"/>
          <a:lstStyle/>
          <a:p>
            <a:pPr rtl="0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Syntax analysis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95400" y="1997824"/>
            <a:ext cx="10176164" cy="3970714"/>
          </a:xfrm>
        </p:spPr>
        <p:txBody>
          <a:bodyPr rtlCol="0">
            <a:normAutofit/>
          </a:bodyPr>
          <a:lstStyle/>
          <a:p>
            <a:r>
              <a:rPr lang="en-US" altLang="zh-CN" dirty="0">
                <a:sym typeface="Arial" panose="020B0604020202020204" pitchFamily="34" charset="0"/>
              </a:rPr>
              <a:t>declaration   -&gt; </a:t>
            </a:r>
            <a:r>
              <a:rPr lang="en-US" altLang="zh-CN" dirty="0" err="1">
                <a:sym typeface="Arial" panose="020B0604020202020204" pitchFamily="34" charset="0"/>
              </a:rPr>
              <a:t>declaration_specifiers</a:t>
            </a:r>
            <a:r>
              <a:rPr lang="en-US" altLang="zh-CN" dirty="0">
                <a:sym typeface="Arial" panose="020B0604020202020204" pitchFamily="34" charset="0"/>
              </a:rPr>
              <a:t> </a:t>
            </a:r>
            <a:r>
              <a:rPr lang="en-US" altLang="zh-CN" dirty="0" err="1">
                <a:sym typeface="Arial" panose="020B0604020202020204" pitchFamily="34" charset="0"/>
              </a:rPr>
              <a:t>init_declarator_list</a:t>
            </a:r>
            <a:r>
              <a:rPr lang="en-US" altLang="zh-CN" dirty="0">
                <a:sym typeface="Arial" panose="020B0604020202020204" pitchFamily="34" charset="0"/>
              </a:rPr>
              <a:t> ';'       ;</a:t>
            </a:r>
          </a:p>
          <a:p>
            <a:pPr lvl="1"/>
            <a:r>
              <a:rPr lang="en-US" altLang="zh-CN" dirty="0" err="1">
                <a:sym typeface="Arial" panose="020B0604020202020204" pitchFamily="34" charset="0"/>
              </a:rPr>
              <a:t>init_declarator_list</a:t>
            </a:r>
            <a:r>
              <a:rPr lang="en-US" altLang="zh-CN" dirty="0">
                <a:sym typeface="Arial" panose="020B0604020202020204" pitchFamily="34" charset="0"/>
              </a:rPr>
              <a:t>  . </a:t>
            </a:r>
            <a:r>
              <a:rPr lang="en-US" altLang="zh-CN" dirty="0" err="1">
                <a:sym typeface="Arial" panose="020B0604020202020204" pitchFamily="34" charset="0"/>
              </a:rPr>
              <a:t>symType</a:t>
            </a:r>
            <a:r>
              <a:rPr lang="en-US" altLang="zh-CN" dirty="0">
                <a:sym typeface="Arial" panose="020B0604020202020204" pitchFamily="34" charset="0"/>
              </a:rPr>
              <a:t> = </a:t>
            </a:r>
            <a:r>
              <a:rPr lang="en-US" altLang="zh-CN" dirty="0" err="1">
                <a:sym typeface="Arial" panose="020B0604020202020204" pitchFamily="34" charset="0"/>
              </a:rPr>
              <a:t>declaration_specifiers</a:t>
            </a:r>
            <a:r>
              <a:rPr lang="en-US" altLang="zh-CN" dirty="0">
                <a:sym typeface="Arial" panose="020B0604020202020204" pitchFamily="34" charset="0"/>
              </a:rPr>
              <a:t> . </a:t>
            </a:r>
            <a:r>
              <a:rPr lang="en-US" altLang="zh-CN" dirty="0" err="1">
                <a:sym typeface="Arial" panose="020B0604020202020204" pitchFamily="34" charset="0"/>
              </a:rPr>
              <a:t>symType</a:t>
            </a:r>
            <a:endParaRPr lang="en-US" altLang="zh-CN" dirty="0">
              <a:sym typeface="Arial" panose="020B0604020202020204" pitchFamily="34" charset="0"/>
            </a:endParaRPr>
          </a:p>
          <a:p>
            <a:r>
              <a:rPr lang="en-US" altLang="zh-CN" dirty="0" err="1">
                <a:sym typeface="Arial" panose="020B0604020202020204" pitchFamily="34" charset="0"/>
              </a:rPr>
              <a:t>declaration_specifiers</a:t>
            </a:r>
            <a:r>
              <a:rPr lang="en-US" altLang="zh-CN" dirty="0">
                <a:sym typeface="Arial" panose="020B0604020202020204" pitchFamily="34" charset="0"/>
              </a:rPr>
              <a:t>   -&gt;</a:t>
            </a:r>
            <a:r>
              <a:rPr lang="en-US" altLang="zh-CN" dirty="0" err="1">
                <a:sym typeface="Arial" panose="020B0604020202020204" pitchFamily="34" charset="0"/>
              </a:rPr>
              <a:t>type_specifier</a:t>
            </a:r>
            <a:r>
              <a:rPr lang="en-US" altLang="zh-CN" dirty="0">
                <a:sym typeface="Arial" panose="020B0604020202020204" pitchFamily="34" charset="0"/>
              </a:rPr>
              <a:t>   ; 	</a:t>
            </a:r>
          </a:p>
          <a:p>
            <a:pPr lvl="1"/>
            <a:r>
              <a:rPr lang="en-US" altLang="zh-CN" dirty="0" err="1">
                <a:sym typeface="Arial" panose="020B0604020202020204" pitchFamily="34" charset="0"/>
              </a:rPr>
              <a:t>declaration_specifiers</a:t>
            </a:r>
            <a:r>
              <a:rPr lang="en-US" altLang="zh-CN" dirty="0">
                <a:sym typeface="Arial" panose="020B0604020202020204" pitchFamily="34" charset="0"/>
              </a:rPr>
              <a:t> . </a:t>
            </a:r>
            <a:r>
              <a:rPr lang="en-US" altLang="zh-CN" dirty="0" err="1">
                <a:sym typeface="Arial" panose="020B0604020202020204" pitchFamily="34" charset="0"/>
              </a:rPr>
              <a:t>symType</a:t>
            </a:r>
            <a:r>
              <a:rPr lang="en-US" altLang="zh-CN" dirty="0">
                <a:sym typeface="Arial" panose="020B0604020202020204" pitchFamily="34" charset="0"/>
              </a:rPr>
              <a:t>  = </a:t>
            </a:r>
            <a:r>
              <a:rPr lang="en-US" altLang="zh-CN" dirty="0" err="1">
                <a:sym typeface="Arial" panose="020B0604020202020204" pitchFamily="34" charset="0"/>
              </a:rPr>
              <a:t>type_specifie</a:t>
            </a:r>
            <a:r>
              <a:rPr lang="en-US" altLang="zh-CN" dirty="0">
                <a:sym typeface="Arial" panose="020B0604020202020204" pitchFamily="34" charset="0"/>
              </a:rPr>
              <a:t>. </a:t>
            </a:r>
            <a:r>
              <a:rPr lang="en-US" altLang="zh-CN" dirty="0" err="1">
                <a:sym typeface="Arial" panose="020B0604020202020204" pitchFamily="34" charset="0"/>
              </a:rPr>
              <a:t>symType</a:t>
            </a:r>
            <a:endParaRPr lang="en-US" altLang="zh-CN" dirty="0">
              <a:sym typeface="Arial" panose="020B0604020202020204" pitchFamily="34" charset="0"/>
            </a:endParaRPr>
          </a:p>
          <a:p>
            <a:r>
              <a:rPr lang="en-US" altLang="zh-CN" dirty="0" err="1">
                <a:sym typeface="Arial" panose="020B0604020202020204" pitchFamily="34" charset="0"/>
              </a:rPr>
              <a:t>type_specifier</a:t>
            </a:r>
            <a:r>
              <a:rPr lang="en-US" altLang="zh-CN" dirty="0">
                <a:sym typeface="Arial" panose="020B0604020202020204" pitchFamily="34" charset="0"/>
              </a:rPr>
              <a:t>   -&gt;VOID   | INT   ; </a:t>
            </a:r>
          </a:p>
          <a:p>
            <a:pPr lvl="1"/>
            <a:r>
              <a:rPr lang="en-US" altLang="zh-CN" dirty="0" err="1">
                <a:sym typeface="Arial" panose="020B0604020202020204" pitchFamily="34" charset="0"/>
              </a:rPr>
              <a:t>type_specifier</a:t>
            </a:r>
            <a:r>
              <a:rPr lang="en-US" altLang="zh-CN" dirty="0">
                <a:sym typeface="Arial" panose="020B0604020202020204" pitchFamily="34" charset="0"/>
              </a:rPr>
              <a:t> . </a:t>
            </a:r>
            <a:r>
              <a:rPr lang="en-US" altLang="zh-CN" dirty="0" err="1">
                <a:sym typeface="Arial" panose="020B0604020202020204" pitchFamily="34" charset="0"/>
              </a:rPr>
              <a:t>symType</a:t>
            </a:r>
            <a:r>
              <a:rPr lang="en-US" altLang="zh-CN" dirty="0">
                <a:sym typeface="Arial" panose="020B0604020202020204" pitchFamily="34" charset="0"/>
              </a:rPr>
              <a:t> = lexical value</a:t>
            </a:r>
          </a:p>
          <a:p>
            <a:r>
              <a:rPr lang="en-US" altLang="zh-CN" dirty="0" err="1">
                <a:sym typeface="Arial" panose="020B0604020202020204" pitchFamily="34" charset="0"/>
              </a:rPr>
              <a:t>init_declarator_list</a:t>
            </a:r>
            <a:r>
              <a:rPr lang="en-US" altLang="zh-CN" dirty="0">
                <a:sym typeface="Arial" panose="020B0604020202020204" pitchFamily="34" charset="0"/>
              </a:rPr>
              <a:t>   -&gt;</a:t>
            </a:r>
            <a:r>
              <a:rPr lang="en-US" altLang="zh-CN" dirty="0" err="1">
                <a:sym typeface="Arial" panose="020B0604020202020204" pitchFamily="34" charset="0"/>
              </a:rPr>
              <a:t>init_declarator</a:t>
            </a:r>
            <a:r>
              <a:rPr lang="en-US" altLang="zh-CN" dirty="0">
                <a:sym typeface="Arial" panose="020B0604020202020204" pitchFamily="34" charset="0"/>
              </a:rPr>
              <a:t>   | </a:t>
            </a:r>
            <a:r>
              <a:rPr lang="en-US" altLang="zh-CN" dirty="0" err="1">
                <a:sym typeface="Arial" panose="020B0604020202020204" pitchFamily="34" charset="0"/>
              </a:rPr>
              <a:t>init_declarator_list</a:t>
            </a:r>
            <a:r>
              <a:rPr lang="en-US" altLang="zh-CN" dirty="0">
                <a:sym typeface="Arial" panose="020B0604020202020204" pitchFamily="34" charset="0"/>
              </a:rPr>
              <a:t> ',' </a:t>
            </a:r>
            <a:r>
              <a:rPr lang="en-US" altLang="zh-CN" dirty="0" err="1">
                <a:sym typeface="Arial" panose="020B0604020202020204" pitchFamily="34" charset="0"/>
              </a:rPr>
              <a:t>init_declarator</a:t>
            </a:r>
            <a:r>
              <a:rPr lang="en-US" altLang="zh-CN" dirty="0">
                <a:sym typeface="Arial" panose="020B0604020202020204" pitchFamily="34" charset="0"/>
              </a:rPr>
              <a:t>   ; </a:t>
            </a:r>
          </a:p>
          <a:p>
            <a:pPr lvl="1"/>
            <a:r>
              <a:rPr lang="en-US" altLang="zh-CN" dirty="0" err="1">
                <a:sym typeface="Arial" panose="020B0604020202020204" pitchFamily="34" charset="0"/>
              </a:rPr>
              <a:t>init_declarator</a:t>
            </a:r>
            <a:r>
              <a:rPr lang="en-US" altLang="zh-CN" dirty="0">
                <a:sym typeface="Arial" panose="020B0604020202020204" pitchFamily="34" charset="0"/>
              </a:rPr>
              <a:t>  . </a:t>
            </a:r>
            <a:r>
              <a:rPr lang="en-US" altLang="zh-CN" dirty="0" err="1">
                <a:sym typeface="Arial" panose="020B0604020202020204" pitchFamily="34" charset="0"/>
              </a:rPr>
              <a:t>symType</a:t>
            </a:r>
            <a:r>
              <a:rPr lang="en-US" altLang="zh-CN" dirty="0">
                <a:sym typeface="Arial" panose="020B0604020202020204" pitchFamily="34" charset="0"/>
              </a:rPr>
              <a:t> = </a:t>
            </a:r>
            <a:r>
              <a:rPr lang="en-US" altLang="zh-CN" dirty="0" err="1">
                <a:sym typeface="Arial" panose="020B0604020202020204" pitchFamily="34" charset="0"/>
              </a:rPr>
              <a:t>init_declarator_list</a:t>
            </a:r>
            <a:r>
              <a:rPr lang="en-US" altLang="zh-CN" dirty="0">
                <a:sym typeface="Arial" panose="020B0604020202020204" pitchFamily="34" charset="0"/>
              </a:rPr>
              <a:t> . </a:t>
            </a:r>
            <a:r>
              <a:rPr lang="en-US" altLang="zh-CN" dirty="0" err="1">
                <a:sym typeface="Arial" panose="020B0604020202020204" pitchFamily="34" charset="0"/>
              </a:rPr>
              <a:t>symType</a:t>
            </a:r>
            <a:endParaRPr lang="en-US" altLang="zh-CN" dirty="0">
              <a:sym typeface="Arial" panose="020B0604020202020204" pitchFamily="34" charset="0"/>
            </a:endParaRPr>
          </a:p>
          <a:p>
            <a:pPr marL="274320" lvl="1" indent="0">
              <a:buNone/>
            </a:pPr>
            <a:endParaRPr lang="en-US" altLang="zh-CN" dirty="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0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</p:spPr>
        <p:txBody>
          <a:bodyPr rtlCol="0"/>
          <a:lstStyle/>
          <a:p>
            <a:pPr rtl="0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Syntax analysis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95400" y="1997824"/>
            <a:ext cx="10176164" cy="3970714"/>
          </a:xfrm>
        </p:spPr>
        <p:txBody>
          <a:bodyPr rtlCol="0">
            <a:normAutofit/>
          </a:bodyPr>
          <a:lstStyle/>
          <a:p>
            <a:r>
              <a:rPr lang="en-US" altLang="zh-CN" dirty="0">
                <a:sym typeface="Arial" panose="020B0604020202020204" pitchFamily="34" charset="0"/>
              </a:rPr>
              <a:t>declarator  -&gt; pointer </a:t>
            </a:r>
            <a:r>
              <a:rPr lang="en-US" altLang="zh-CN" dirty="0" err="1">
                <a:sym typeface="Arial" panose="020B0604020202020204" pitchFamily="34" charset="0"/>
              </a:rPr>
              <a:t>direct_declarator</a:t>
            </a:r>
            <a:r>
              <a:rPr lang="en-US" altLang="zh-CN" dirty="0">
                <a:sym typeface="Arial" panose="020B0604020202020204" pitchFamily="34" charset="0"/>
              </a:rPr>
              <a:t>   </a:t>
            </a:r>
          </a:p>
          <a:p>
            <a:pPr lvl="1"/>
            <a:r>
              <a:rPr lang="en-US" altLang="zh-CN" dirty="0">
                <a:sym typeface="Arial" panose="020B0604020202020204" pitchFamily="34" charset="0"/>
              </a:rPr>
              <a:t>declarator. flags = </a:t>
            </a:r>
            <a:r>
              <a:rPr lang="en-US" altLang="zh-CN" dirty="0" err="1">
                <a:sym typeface="Arial" panose="020B0604020202020204" pitchFamily="34" charset="0"/>
              </a:rPr>
              <a:t>direct_declarator.flags</a:t>
            </a:r>
            <a:endParaRPr lang="en-US" altLang="zh-CN" dirty="0">
              <a:sym typeface="Arial" panose="020B0604020202020204" pitchFamily="34" charset="0"/>
            </a:endParaRPr>
          </a:p>
          <a:p>
            <a:pPr lvl="1"/>
            <a:r>
              <a:rPr lang="en-US" altLang="zh-CN" dirty="0" err="1">
                <a:sym typeface="Arial" panose="020B0604020202020204" pitchFamily="34" charset="0"/>
              </a:rPr>
              <a:t>declarator.flags</a:t>
            </a:r>
            <a:r>
              <a:rPr lang="en-US" altLang="zh-CN" dirty="0">
                <a:sym typeface="Arial" panose="020B0604020202020204" pitchFamily="34" charset="0"/>
              </a:rPr>
              <a:t>   </a:t>
            </a:r>
            <a:r>
              <a:rPr lang="en-US" altLang="zh-CN" b="1" dirty="0">
                <a:sym typeface="Arial" panose="020B0604020202020204" pitchFamily="34" charset="0"/>
              </a:rPr>
              <a:t>add</a:t>
            </a:r>
            <a:r>
              <a:rPr lang="en-US" altLang="zh-CN" dirty="0">
                <a:sym typeface="Arial" panose="020B0604020202020204" pitchFamily="34" charset="0"/>
              </a:rPr>
              <a:t> (‘pointer’, pointer. num)</a:t>
            </a:r>
          </a:p>
          <a:p>
            <a:r>
              <a:rPr lang="en-US" altLang="zh-CN" dirty="0" err="1">
                <a:sym typeface="Arial" panose="020B0604020202020204" pitchFamily="34" charset="0"/>
              </a:rPr>
              <a:t>direct_declarator</a:t>
            </a:r>
            <a:r>
              <a:rPr lang="en-US" altLang="zh-CN" dirty="0">
                <a:sym typeface="Arial" panose="020B0604020202020204" pitchFamily="34" charset="0"/>
              </a:rPr>
              <a:t>   -&gt; IDENTIFIER </a:t>
            </a:r>
          </a:p>
          <a:p>
            <a:pPr lvl="1"/>
            <a:r>
              <a:rPr lang="en-US" altLang="zh-CN" dirty="0">
                <a:sym typeface="Arial" panose="020B0604020202020204" pitchFamily="34" charset="0"/>
              </a:rPr>
              <a:t>declarator. flags  </a:t>
            </a:r>
            <a:r>
              <a:rPr lang="en-US" altLang="zh-CN" b="1" dirty="0">
                <a:sym typeface="Arial" panose="020B0604020202020204" pitchFamily="34" charset="0"/>
              </a:rPr>
              <a:t>add  (‘</a:t>
            </a:r>
            <a:r>
              <a:rPr lang="en-US" altLang="zh-CN" dirty="0" err="1">
                <a:sym typeface="Arial" panose="020B0604020202020204" pitchFamily="34" charset="0"/>
              </a:rPr>
              <a:t>id’,identifier</a:t>
            </a:r>
            <a:r>
              <a:rPr lang="en-US" altLang="zh-CN" dirty="0">
                <a:sym typeface="Arial" panose="020B0604020202020204" pitchFamily="34" charset="0"/>
              </a:rPr>
              <a:t>)</a:t>
            </a:r>
            <a:endParaRPr lang="en-US" altLang="zh-CN" b="1" dirty="0">
              <a:sym typeface="Arial" panose="020B0604020202020204" pitchFamily="34" charset="0"/>
            </a:endParaRPr>
          </a:p>
          <a:p>
            <a:r>
              <a:rPr lang="en-US" altLang="zh-CN" dirty="0">
                <a:sym typeface="Arial" panose="020B0604020202020204" pitchFamily="34" charset="0"/>
              </a:rPr>
              <a:t> </a:t>
            </a:r>
            <a:r>
              <a:rPr lang="en-US" altLang="zh-CN" dirty="0" err="1">
                <a:sym typeface="Arial" panose="020B0604020202020204" pitchFamily="34" charset="0"/>
              </a:rPr>
              <a:t>direct_declarator</a:t>
            </a:r>
            <a:r>
              <a:rPr lang="en-US" altLang="zh-CN" dirty="0">
                <a:sym typeface="Arial" panose="020B0604020202020204" pitchFamily="34" charset="0"/>
              </a:rPr>
              <a:t>  -&gt; '(' declarator ‘)’</a:t>
            </a:r>
          </a:p>
          <a:p>
            <a:pPr lvl="1"/>
            <a:r>
              <a:rPr lang="en-US" altLang="zh-CN" dirty="0" err="1">
                <a:sym typeface="Arial" panose="020B0604020202020204" pitchFamily="34" charset="0"/>
              </a:rPr>
              <a:t>direct_declarator</a:t>
            </a:r>
            <a:r>
              <a:rPr lang="en-US" altLang="zh-CN" dirty="0">
                <a:sym typeface="Arial" panose="020B0604020202020204" pitchFamily="34" charset="0"/>
              </a:rPr>
              <a:t> .flags = declarator .flags</a:t>
            </a:r>
          </a:p>
          <a:p>
            <a:r>
              <a:rPr lang="en-US" altLang="zh-CN" dirty="0" err="1">
                <a:sym typeface="Arial" panose="020B0604020202020204" pitchFamily="34" charset="0"/>
              </a:rPr>
              <a:t>direct_declarator</a:t>
            </a:r>
            <a:r>
              <a:rPr lang="en-US" altLang="zh-CN" dirty="0">
                <a:sym typeface="Arial" panose="020B0604020202020204" pitchFamily="34" charset="0"/>
              </a:rPr>
              <a:t>   -&gt; </a:t>
            </a:r>
            <a:r>
              <a:rPr lang="en-US" altLang="zh-CN" dirty="0" err="1">
                <a:sym typeface="Arial" panose="020B0604020202020204" pitchFamily="34" charset="0"/>
              </a:rPr>
              <a:t>direct_declarator</a:t>
            </a:r>
            <a:r>
              <a:rPr lang="en-US" altLang="zh-CN" dirty="0">
                <a:sym typeface="Arial" panose="020B0604020202020204" pitchFamily="34" charset="0"/>
              </a:rPr>
              <a:t> '[' CONSTANT_INT ‘]’ </a:t>
            </a:r>
          </a:p>
          <a:p>
            <a:pPr lvl="1"/>
            <a:r>
              <a:rPr lang="en-US" altLang="zh-CN" dirty="0" err="1">
                <a:sym typeface="Arial" panose="020B0604020202020204" pitchFamily="34" charset="0"/>
              </a:rPr>
              <a:t>direct_declarator</a:t>
            </a:r>
            <a:r>
              <a:rPr lang="en-US" altLang="zh-CN" dirty="0">
                <a:sym typeface="Arial" panose="020B0604020202020204" pitchFamily="34" charset="0"/>
              </a:rPr>
              <a:t> . flags  add    (‘array’, CONSTANT_INT. </a:t>
            </a:r>
            <a:r>
              <a:rPr lang="en-US" altLang="zh-CN" dirty="0" err="1">
                <a:sym typeface="Arial" panose="020B0604020202020204" pitchFamily="34" charset="0"/>
              </a:rPr>
              <a:t>lexical_value</a:t>
            </a:r>
            <a:r>
              <a:rPr lang="en-US" altLang="zh-CN" dirty="0">
                <a:sym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157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</p:spPr>
        <p:txBody>
          <a:bodyPr rtlCol="0"/>
          <a:lstStyle/>
          <a:p>
            <a:pPr rtl="0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Code </a:t>
            </a:r>
            <a:r>
              <a:rPr lang="en-US" altLang="zh-CN" dirty="0">
                <a:sym typeface="Arial" panose="020B0604020202020204" pitchFamily="34" charset="0"/>
              </a:rPr>
              <a:t>G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ener</a:t>
            </a:r>
            <a:r>
              <a:rPr lang="en-US" altLang="zh-CN" dirty="0">
                <a:sym typeface="Arial" panose="020B0604020202020204" pitchFamily="34" charset="0"/>
              </a:rPr>
              <a:t>ation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95400" y="1997824"/>
            <a:ext cx="10176164" cy="3970714"/>
          </a:xfrm>
        </p:spPr>
        <p:txBody>
          <a:bodyPr rtlCol="0">
            <a:normAutofit/>
          </a:bodyPr>
          <a:lstStyle/>
          <a:p>
            <a:r>
              <a:rPr lang="en-US" altLang="zh-CN" dirty="0">
                <a:sym typeface="Arial" panose="020B0604020202020204" pitchFamily="34" charset="0"/>
              </a:rPr>
              <a:t>[('id', 'p'), ('array', 2), ('array', 3), ('pointer', 1), ('type', 'INT’)]</a:t>
            </a:r>
          </a:p>
          <a:p>
            <a:pPr lvl="1"/>
            <a:r>
              <a:rPr lang="en-US" altLang="zh-CN" dirty="0">
                <a:sym typeface="Arial" panose="020B0604020202020204" pitchFamily="34" charset="0"/>
              </a:rPr>
              <a:t>int * p[2][3];</a:t>
            </a:r>
          </a:p>
          <a:p>
            <a:pPr lvl="1"/>
            <a:endParaRPr lang="en-US" altLang="zh-CN" dirty="0">
              <a:sym typeface="Arial" panose="020B0604020202020204" pitchFamily="34" charset="0"/>
            </a:endParaRPr>
          </a:p>
          <a:p>
            <a:r>
              <a:rPr lang="en-US" altLang="zh-CN" dirty="0">
                <a:sym typeface="Arial" panose="020B0604020202020204" pitchFamily="34" charset="0"/>
              </a:rPr>
              <a:t>[('id', 'p'), ('pointer', 1), ('type', 'INT’)]</a:t>
            </a:r>
          </a:p>
          <a:p>
            <a:pPr lvl="1"/>
            <a:r>
              <a:rPr lang="en-US" altLang="zh-CN" dirty="0">
                <a:sym typeface="Arial" panose="020B0604020202020204" pitchFamily="34" charset="0"/>
              </a:rPr>
              <a:t>int *p;</a:t>
            </a:r>
          </a:p>
          <a:p>
            <a:pPr marL="274320" lvl="1" indent="0">
              <a:buNone/>
            </a:pPr>
            <a:endParaRPr lang="en-US" altLang="zh-CN" dirty="0">
              <a:sym typeface="Arial" panose="020B0604020202020204" pitchFamily="34" charset="0"/>
            </a:endParaRPr>
          </a:p>
          <a:p>
            <a:r>
              <a:rPr lang="en-US" altLang="zh-CN" dirty="0">
                <a:sym typeface="Arial" panose="020B0604020202020204" pitchFamily="34" charset="0"/>
              </a:rPr>
              <a:t>[('id', 'j'), ('array', 2), ('pointer', 0), ('type', 'INT’)]</a:t>
            </a:r>
          </a:p>
          <a:p>
            <a:pPr lvl="1"/>
            <a:r>
              <a:rPr lang="en-US" altLang="zh-CN" dirty="0">
                <a:sym typeface="Arial" panose="020B0604020202020204" pitchFamily="34" charset="0"/>
              </a:rPr>
              <a:t>int j[2];</a:t>
            </a:r>
          </a:p>
        </p:txBody>
      </p:sp>
    </p:spTree>
    <p:extLst>
      <p:ext uri="{BB962C8B-B14F-4D97-AF65-F5344CB8AC3E}">
        <p14:creationId xmlns:p14="http://schemas.microsoft.com/office/powerpoint/2010/main" val="5946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</p:spPr>
        <p:txBody>
          <a:bodyPr rtlCol="0"/>
          <a:lstStyle/>
          <a:p>
            <a:pPr rtl="0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Interpretation 	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7" name="内容占位符 6">
            <a:extLst>
              <a:ext uri="{FF2B5EF4-FFF2-40B4-BE49-F238E27FC236}">
                <a16:creationId xmlns:a16="http://schemas.microsoft.com/office/drawing/2014/main" id="{3B872250-C81A-4213-B732-90A7F3039BA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6082890"/>
              </p:ext>
            </p:extLst>
          </p:nvPr>
        </p:nvGraphicFramePr>
        <p:xfrm>
          <a:off x="1004637" y="1973179"/>
          <a:ext cx="10182726" cy="414688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091363">
                  <a:extLst>
                    <a:ext uri="{9D8B030D-6E8A-4147-A177-3AD203B41FA5}">
                      <a16:colId xmlns:a16="http://schemas.microsoft.com/office/drawing/2014/main" val="2294784610"/>
                    </a:ext>
                  </a:extLst>
                </a:gridCol>
                <a:gridCol w="5091363">
                  <a:extLst>
                    <a:ext uri="{9D8B030D-6E8A-4147-A177-3AD203B41FA5}">
                      <a16:colId xmlns:a16="http://schemas.microsoft.com/office/drawing/2014/main" val="3522504008"/>
                    </a:ext>
                  </a:extLst>
                </a:gridCol>
              </a:tblGrid>
              <a:tr h="6911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ym typeface="Arial" panose="020B0604020202020204" pitchFamily="34" charset="0"/>
                        </a:rPr>
                        <a:t>[('id', 'p'), ('array', 2), ('array', 3), ('pointer', 1), 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sym typeface="Arial" panose="020B0604020202020204" pitchFamily="34" charset="0"/>
                        </a:rPr>
                        <a:t>('type', 'INT’)</a:t>
                      </a:r>
                      <a:r>
                        <a:rPr lang="en-US" altLang="zh-CN" sz="1400" dirty="0">
                          <a:sym typeface="Arial" panose="020B0604020202020204" pitchFamily="34" charset="0"/>
                        </a:rPr>
                        <a:t>]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/>
                        <a:t>$,   Size: 0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60265"/>
                  </a:ext>
                </a:extLst>
              </a:tr>
              <a:tr h="6911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ym typeface="Arial" panose="020B0604020202020204" pitchFamily="34" charset="0"/>
                        </a:rPr>
                        <a:t>[('id', 'p'), ('array', 2), ('array', 3), 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sym typeface="Arial" panose="020B0604020202020204" pitchFamily="34" charset="0"/>
                        </a:rPr>
                        <a:t>('pointer’, 1) </a:t>
                      </a:r>
                      <a:r>
                        <a:rPr lang="en-US" altLang="zh-CN" sz="1400" dirty="0">
                          <a:sym typeface="Arial" panose="020B0604020202020204" pitchFamily="34" charset="0"/>
                        </a:rPr>
                        <a:t>]</a:t>
                      </a:r>
                      <a:endParaRPr lang="zh-CN" altLang="en-US" sz="1400" dirty="0"/>
                    </a:p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INT:    Size: </a:t>
                      </a:r>
                      <a:r>
                        <a:rPr lang="en-US" altLang="zh-CN" sz="1400" dirty="0" err="1"/>
                        <a:t>sizeof</a:t>
                      </a:r>
                      <a:r>
                        <a:rPr lang="en-US" altLang="zh-CN" sz="1400" dirty="0"/>
                        <a:t>(INT)=1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914486"/>
                  </a:ext>
                </a:extLst>
              </a:tr>
              <a:tr h="6911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ym typeface="Arial" panose="020B0604020202020204" pitchFamily="34" charset="0"/>
                        </a:rPr>
                        <a:t>[('id', 'p'), ('array', 2), 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sym typeface="Arial" panose="020B0604020202020204" pitchFamily="34" charset="0"/>
                        </a:rPr>
                        <a:t>('array', 3)</a:t>
                      </a:r>
                      <a:r>
                        <a:rPr lang="en-US" altLang="zh-CN" sz="1400" dirty="0">
                          <a:sym typeface="Arial" panose="020B0604020202020204" pitchFamily="34" charset="0"/>
                        </a:rPr>
                        <a:t>]</a:t>
                      </a:r>
                      <a:endParaRPr lang="zh-CN" altLang="en-US" sz="1400" dirty="0"/>
                    </a:p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Pointer(INT):    Size: </a:t>
                      </a:r>
                      <a:r>
                        <a:rPr lang="en-US" altLang="zh-CN" sz="1400" dirty="0" err="1"/>
                        <a:t>sizeof</a:t>
                      </a:r>
                      <a:r>
                        <a:rPr lang="en-US" altLang="zh-CN" sz="1400" dirty="0"/>
                        <a:t>(Pointer)=1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906460"/>
                  </a:ext>
                </a:extLst>
              </a:tr>
              <a:tr h="691147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ym typeface="Arial" panose="020B0604020202020204" pitchFamily="34" charset="0"/>
                        </a:rPr>
                        <a:t>[('id', 'p'), 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sym typeface="Arial" panose="020B0604020202020204" pitchFamily="34" charset="0"/>
                        </a:rPr>
                        <a:t>('array', 2)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sym typeface="Arial" panose="020B0604020202020204" pitchFamily="34" charset="0"/>
                        </a:rPr>
                        <a:t>]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Array(3,Pointer(INT)):       Size: 3*1 =3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118936"/>
                  </a:ext>
                </a:extLst>
              </a:tr>
              <a:tr h="6911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sym typeface="Arial" panose="020B0604020202020204" pitchFamily="34" charset="0"/>
                        </a:rPr>
                        <a:t>[('id', 'p')]</a:t>
                      </a:r>
                      <a:endParaRPr lang="zh-CN" altLang="en-US" sz="1400" dirty="0">
                        <a:solidFill>
                          <a:srgbClr val="FF0000"/>
                        </a:solidFill>
                      </a:endParaRPr>
                    </a:p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Array(2,Array(3,Pointer(INT))):    Size: 2*3 = 6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191954"/>
                  </a:ext>
                </a:extLst>
              </a:tr>
              <a:tr h="691147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err="1"/>
                        <a:t>Varible</a:t>
                      </a:r>
                      <a:r>
                        <a:rPr lang="en-US" altLang="zh-CN" sz="1400" dirty="0"/>
                        <a:t> p: Array(2,Array(3,Pointer(INT))):    Size :6</a:t>
                      </a:r>
                      <a:endParaRPr lang="zh-CN" altLang="en-US" sz="1400" dirty="0"/>
                    </a:p>
                    <a:p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168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875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5CC864A-B07B-4962-B90C-5BC175FDA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812" y="0"/>
            <a:ext cx="7357501" cy="6733309"/>
          </a:xfrm>
          <a:prstGeom prst="rect">
            <a:avLst/>
          </a:prstGeom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CFF7A982-7A8D-4E08-9EB5-1B068C926C59}"/>
              </a:ext>
            </a:extLst>
          </p:cNvPr>
          <p:cNvSpPr txBox="1">
            <a:spLocks/>
          </p:cNvSpPr>
          <p:nvPr/>
        </p:nvSpPr>
        <p:spPr>
          <a:xfrm>
            <a:off x="1295400" y="503854"/>
            <a:ext cx="3409412" cy="1042314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dirty="0">
                <a:sym typeface="Arial" panose="020B0604020202020204" pitchFamily="34" charset="0"/>
              </a:rPr>
              <a:t>Show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1D06B43-D340-4ED2-B177-0DCDE4414383}"/>
              </a:ext>
            </a:extLst>
          </p:cNvPr>
          <p:cNvSpPr txBox="1">
            <a:spLocks/>
          </p:cNvSpPr>
          <p:nvPr/>
        </p:nvSpPr>
        <p:spPr>
          <a:xfrm>
            <a:off x="1295400" y="2050022"/>
            <a:ext cx="2478578" cy="3338947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685800" indent="-1793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1430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78012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>
                <a:sym typeface="Arial" panose="020B0604020202020204" pitchFamily="34" charset="0"/>
              </a:rPr>
              <a:t>Varibles</a:t>
            </a:r>
            <a:endParaRPr lang="en-US" altLang="zh-CN" dirty="0">
              <a:sym typeface="Arial" panose="020B0604020202020204" pitchFamily="34" charset="0"/>
            </a:endParaRPr>
          </a:p>
          <a:p>
            <a:r>
              <a:rPr lang="en-US" altLang="zh-CN" dirty="0">
                <a:sym typeface="Arial" panose="020B0604020202020204" pitchFamily="34" charset="0"/>
              </a:rPr>
              <a:t>Function </a:t>
            </a:r>
            <a:r>
              <a:rPr lang="en-US" altLang="zh-CN" dirty="0" err="1">
                <a:sym typeface="Arial" panose="020B0604020202020204" pitchFamily="34" charset="0"/>
              </a:rPr>
              <a:t>args</a:t>
            </a:r>
            <a:endParaRPr lang="en-US" altLang="zh-CN" dirty="0">
              <a:sym typeface="Arial" panose="020B0604020202020204" pitchFamily="34" charset="0"/>
            </a:endParaRPr>
          </a:p>
          <a:p>
            <a:r>
              <a:rPr lang="en-US" altLang="zh-CN" dirty="0">
                <a:sym typeface="Arial" panose="020B0604020202020204" pitchFamily="34" charset="0"/>
              </a:rPr>
              <a:t>Semantics</a:t>
            </a:r>
          </a:p>
          <a:p>
            <a:endParaRPr lang="en-US" altLang="zh-CN" dirty="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30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20142" y="2011680"/>
            <a:ext cx="7151716" cy="1417320"/>
          </a:xfrm>
        </p:spPr>
        <p:txBody>
          <a:bodyPr rtlCol="0">
            <a:normAutofit/>
          </a:bodyPr>
          <a:lstStyle/>
          <a:p>
            <a:pPr algn="ctr" rtl="0"/>
            <a:r>
              <a:rPr lang="en-US" altLang="zh-CN" sz="6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Thank you!</a:t>
            </a:r>
            <a:endParaRPr lang="zh-CN" altLang="en-US" sz="6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06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菱形网格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519_TF03031015" id="{4D6D15B2-A3EB-4896-B32E-5E1845D70213}" vid="{3C8FFD1D-C814-4C51-B282-C32E538AEF55}"/>
    </a:ext>
  </a:extLst>
</a:theme>
</file>

<file path=ppt/theme/theme2.xml><?xml version="1.0" encoding="utf-8"?>
<a:theme xmlns:a="http://schemas.openxmlformats.org/drawingml/2006/main" name="Office 主题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菱形网格业务演示文稿（宽屏）</Template>
  <TotalTime>109</TotalTime>
  <Words>438</Words>
  <Application>Microsoft Office PowerPoint</Application>
  <PresentationFormat>宽屏</PresentationFormat>
  <Paragraphs>84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微软雅黑</vt:lpstr>
      <vt:lpstr>幼圆</vt:lpstr>
      <vt:lpstr>Arial</vt:lpstr>
      <vt:lpstr>菱形网格 16x9</vt:lpstr>
      <vt:lpstr>Declaration parser</vt:lpstr>
      <vt:lpstr>Contents</vt:lpstr>
      <vt:lpstr>Lexical analysis</vt:lpstr>
      <vt:lpstr>Syntax analysis</vt:lpstr>
      <vt:lpstr>Syntax analysis</vt:lpstr>
      <vt:lpstr>Code Generation</vt:lpstr>
      <vt:lpstr>Interpretation  </vt:lpstr>
      <vt:lpstr>PowerPoint 演示文稿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Declaration parser</dc:title>
  <dc:creator>mbinary</dc:creator>
  <cp:lastModifiedBy>mbinary</cp:lastModifiedBy>
  <cp:revision>12</cp:revision>
  <dcterms:created xsi:type="dcterms:W3CDTF">2018-12-16T11:03:28Z</dcterms:created>
  <dcterms:modified xsi:type="dcterms:W3CDTF">2018-12-20T01:30:12Z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